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4" r:id="rId4"/>
    <p:sldId id="261" r:id="rId5"/>
    <p:sldId id="258" r:id="rId6"/>
    <p:sldId id="263" r:id="rId7"/>
    <p:sldId id="259"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05712E-8E32-4DBA-B831-E0F25692A2FE}" v="2" dt="2024-01-05T16:17:05.0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st, Adam (DDS)" userId="93b30b1a-594c-42e9-8cea-a02a0e0bac48" providerId="ADAL" clId="{BB05712E-8E32-4DBA-B831-E0F25692A2FE}"/>
    <pc:docChg chg="custSel addSld modSld sldOrd">
      <pc:chgData name="Holst, Adam (DDS)" userId="93b30b1a-594c-42e9-8cea-a02a0e0bac48" providerId="ADAL" clId="{BB05712E-8E32-4DBA-B831-E0F25692A2FE}" dt="2024-01-05T16:39:53.559" v="1451" actId="20577"/>
      <pc:docMkLst>
        <pc:docMk/>
      </pc:docMkLst>
      <pc:sldChg chg="modSp mod">
        <pc:chgData name="Holst, Adam (DDS)" userId="93b30b1a-594c-42e9-8cea-a02a0e0bac48" providerId="ADAL" clId="{BB05712E-8E32-4DBA-B831-E0F25692A2FE}" dt="2024-01-05T16:24:19.451" v="868" actId="20577"/>
        <pc:sldMkLst>
          <pc:docMk/>
          <pc:sldMk cId="1270849351" sldId="258"/>
        </pc:sldMkLst>
        <pc:spChg chg="mod">
          <ac:chgData name="Holst, Adam (DDS)" userId="93b30b1a-594c-42e9-8cea-a02a0e0bac48" providerId="ADAL" clId="{BB05712E-8E32-4DBA-B831-E0F25692A2FE}" dt="2024-01-05T16:24:19.451" v="868" actId="20577"/>
          <ac:spMkLst>
            <pc:docMk/>
            <pc:sldMk cId="1270849351" sldId="258"/>
            <ac:spMk id="3" creationId="{00000000-0000-0000-0000-000000000000}"/>
          </ac:spMkLst>
        </pc:spChg>
      </pc:sldChg>
      <pc:sldChg chg="ord">
        <pc:chgData name="Holst, Adam (DDS)" userId="93b30b1a-594c-42e9-8cea-a02a0e0bac48" providerId="ADAL" clId="{BB05712E-8E32-4DBA-B831-E0F25692A2FE}" dt="2024-01-05T16:25:42.857" v="870"/>
        <pc:sldMkLst>
          <pc:docMk/>
          <pc:sldMk cId="3647820454" sldId="261"/>
        </pc:sldMkLst>
      </pc:sldChg>
      <pc:sldChg chg="modSp mod">
        <pc:chgData name="Holst, Adam (DDS)" userId="93b30b1a-594c-42e9-8cea-a02a0e0bac48" providerId="ADAL" clId="{BB05712E-8E32-4DBA-B831-E0F25692A2FE}" dt="2024-01-05T16:17:05.016" v="700" actId="20577"/>
        <pc:sldMkLst>
          <pc:docMk/>
          <pc:sldMk cId="2157854390" sldId="262"/>
        </pc:sldMkLst>
        <pc:spChg chg="mod">
          <ac:chgData name="Holst, Adam (DDS)" userId="93b30b1a-594c-42e9-8cea-a02a0e0bac48" providerId="ADAL" clId="{BB05712E-8E32-4DBA-B831-E0F25692A2FE}" dt="2024-01-05T16:17:05.016" v="700" actId="20577"/>
          <ac:spMkLst>
            <pc:docMk/>
            <pc:sldMk cId="2157854390" sldId="262"/>
            <ac:spMk id="3" creationId="{00000000-0000-0000-0000-000000000000}"/>
          </ac:spMkLst>
        </pc:spChg>
      </pc:sldChg>
      <pc:sldChg chg="modSp new mod">
        <pc:chgData name="Holst, Adam (DDS)" userId="93b30b1a-594c-42e9-8cea-a02a0e0bac48" providerId="ADAL" clId="{BB05712E-8E32-4DBA-B831-E0F25692A2FE}" dt="2024-01-05T16:17:31.968" v="702" actId="313"/>
        <pc:sldMkLst>
          <pc:docMk/>
          <pc:sldMk cId="2693655116" sldId="263"/>
        </pc:sldMkLst>
        <pc:spChg chg="mod">
          <ac:chgData name="Holst, Adam (DDS)" userId="93b30b1a-594c-42e9-8cea-a02a0e0bac48" providerId="ADAL" clId="{BB05712E-8E32-4DBA-B831-E0F25692A2FE}" dt="2024-01-05T15:57:52.495" v="294" actId="122"/>
          <ac:spMkLst>
            <pc:docMk/>
            <pc:sldMk cId="2693655116" sldId="263"/>
            <ac:spMk id="2" creationId="{D0A47301-6B53-A35E-4E2E-38B421DEEC00}"/>
          </ac:spMkLst>
        </pc:spChg>
        <pc:spChg chg="mod">
          <ac:chgData name="Holst, Adam (DDS)" userId="93b30b1a-594c-42e9-8cea-a02a0e0bac48" providerId="ADAL" clId="{BB05712E-8E32-4DBA-B831-E0F25692A2FE}" dt="2024-01-05T16:17:31.968" v="702" actId="313"/>
          <ac:spMkLst>
            <pc:docMk/>
            <pc:sldMk cId="2693655116" sldId="263"/>
            <ac:spMk id="3" creationId="{5D428310-F502-C392-414F-5A6DCBDD2A6C}"/>
          </ac:spMkLst>
        </pc:spChg>
      </pc:sldChg>
      <pc:sldChg chg="modSp new mod">
        <pc:chgData name="Holst, Adam (DDS)" userId="93b30b1a-594c-42e9-8cea-a02a0e0bac48" providerId="ADAL" clId="{BB05712E-8E32-4DBA-B831-E0F25692A2FE}" dt="2024-01-05T16:39:53.559" v="1451" actId="20577"/>
        <pc:sldMkLst>
          <pc:docMk/>
          <pc:sldMk cId="402974612" sldId="264"/>
        </pc:sldMkLst>
        <pc:spChg chg="mod">
          <ac:chgData name="Holst, Adam (DDS)" userId="93b30b1a-594c-42e9-8cea-a02a0e0bac48" providerId="ADAL" clId="{BB05712E-8E32-4DBA-B831-E0F25692A2FE}" dt="2024-01-05T16:39:22.827" v="1424" actId="20577"/>
          <ac:spMkLst>
            <pc:docMk/>
            <pc:sldMk cId="402974612" sldId="264"/>
            <ac:spMk id="2" creationId="{7AB318E6-F387-84EC-3050-ED0ECC4DED3F}"/>
          </ac:spMkLst>
        </pc:spChg>
        <pc:spChg chg="mod">
          <ac:chgData name="Holst, Adam (DDS)" userId="93b30b1a-594c-42e9-8cea-a02a0e0bac48" providerId="ADAL" clId="{BB05712E-8E32-4DBA-B831-E0F25692A2FE}" dt="2024-01-05T16:39:53.559" v="1451" actId="20577"/>
          <ac:spMkLst>
            <pc:docMk/>
            <pc:sldMk cId="402974612" sldId="264"/>
            <ac:spMk id="3" creationId="{4DEF1B7A-9D7A-41A4-6A60-543809D7769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1/5/2024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1/5/2024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1/5/2024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mass.gov/orgs/department-of-developmental-services" TargetMode="External"/><Relationship Id="rId7" Type="http://schemas.openxmlformats.org/officeDocument/2006/relationships/hyperlink" Target="https://www.mass.gov/community-behavioral-health-centers" TargetMode="External"/><Relationship Id="rId2" Type="http://schemas.openxmlformats.org/officeDocument/2006/relationships/hyperlink" Target="http://www.biama.org/" TargetMode="External"/><Relationship Id="rId1" Type="http://schemas.openxmlformats.org/officeDocument/2006/relationships/slideLayout" Target="../slideLayouts/slideLayout2.xml"/><Relationship Id="rId6" Type="http://schemas.openxmlformats.org/officeDocument/2006/relationships/hyperlink" Target="https://www.autismspeaks.org/" TargetMode="External"/><Relationship Id="rId5" Type="http://schemas.openxmlformats.org/officeDocument/2006/relationships/hyperlink" Target="https://www.wearemass.org/" TargetMode="External"/><Relationship Id="rId4" Type="http://schemas.openxmlformats.org/officeDocument/2006/relationships/hyperlink" Target="https://www.mass.gov/service-details/statewide-head-injury-program-sh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21169" y="2073012"/>
            <a:ext cx="8733683" cy="1540625"/>
          </a:xfrm>
        </p:spPr>
        <p:txBody>
          <a:bodyPr>
            <a:normAutofit fontScale="90000"/>
          </a:bodyPr>
          <a:lstStyle/>
          <a:p>
            <a:pPr algn="ctr"/>
            <a:br>
              <a:rPr lang="en-US" altLang="en-US" sz="2400" b="1" dirty="0"/>
            </a:br>
            <a:br>
              <a:rPr lang="en-US" altLang="en-US" sz="2400" b="1" dirty="0"/>
            </a:br>
            <a:r>
              <a:rPr lang="en-US" altLang="en-US" sz="2400" b="1" dirty="0"/>
              <a:t>Department of Developmental Services (DDS) </a:t>
            </a:r>
            <a:br>
              <a:rPr lang="en-US" altLang="en-US" b="1" i="1" dirty="0"/>
            </a:br>
            <a:endParaRPr lang="en-US" dirty="0"/>
          </a:p>
        </p:txBody>
      </p:sp>
      <p:sp>
        <p:nvSpPr>
          <p:cNvPr id="3" name="Subtitle 2"/>
          <p:cNvSpPr>
            <a:spLocks noGrp="1"/>
          </p:cNvSpPr>
          <p:nvPr>
            <p:ph type="subTitle" idx="1"/>
          </p:nvPr>
        </p:nvSpPr>
        <p:spPr/>
        <p:txBody>
          <a:bodyPr/>
          <a:lstStyle/>
          <a:p>
            <a:pPr algn="ctr"/>
            <a:r>
              <a:rPr lang="en-US" dirty="0"/>
              <a:t>CIT Presentation on Intellectual and Developmental disabilities and Acquired Brain Injury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63923" y="38514"/>
            <a:ext cx="2162656" cy="2034499"/>
          </a:xfrm>
          <a:prstGeom prst="rect">
            <a:avLst/>
          </a:prstGeom>
        </p:spPr>
      </p:pic>
    </p:spTree>
    <p:extLst>
      <p:ext uri="{BB962C8B-B14F-4D97-AF65-F5344CB8AC3E}">
        <p14:creationId xmlns:p14="http://schemas.microsoft.com/office/powerpoint/2010/main" val="3673166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Intellectual and Developmental disabilities</a:t>
            </a:r>
          </a:p>
        </p:txBody>
      </p:sp>
      <p:sp>
        <p:nvSpPr>
          <p:cNvPr id="3" name="Content Placeholder 2"/>
          <p:cNvSpPr>
            <a:spLocks noGrp="1"/>
          </p:cNvSpPr>
          <p:nvPr>
            <p:ph idx="1"/>
          </p:nvPr>
        </p:nvSpPr>
        <p:spPr/>
        <p:txBody>
          <a:bodyPr/>
          <a:lstStyle/>
          <a:p>
            <a:pPr marL="0" indent="0">
              <a:buNone/>
            </a:pPr>
            <a:r>
              <a:rPr lang="en-US" dirty="0"/>
              <a:t>The Department’s mission is to create, in partnership with others, innovative and genuine opportunities for individuals with intellectual and developmental disabilities to participate fully in their communities and meaningfully engage as valued members.</a:t>
            </a:r>
          </a:p>
          <a:p>
            <a:pPr marL="0" indent="0">
              <a:buNone/>
            </a:pPr>
            <a:r>
              <a:rPr lang="en-US" dirty="0"/>
              <a:t>DDS works with adults to connect them with an array of employment and day program supports, community living and other residential aid, and family support.</a:t>
            </a:r>
          </a:p>
          <a:p>
            <a:pPr marL="0" indent="0">
              <a:buNone/>
            </a:pPr>
            <a:r>
              <a:rPr lang="en-US" dirty="0"/>
              <a:t>DDS works with children to provide family support and supplement educational services through specialized programs.</a:t>
            </a:r>
          </a:p>
          <a:p>
            <a:pPr marL="0" indent="0">
              <a:buNone/>
            </a:pPr>
            <a:r>
              <a:rPr lang="en-US" dirty="0"/>
              <a:t>Services are individualized and planned using a person-centered approach.</a:t>
            </a:r>
          </a:p>
          <a:p>
            <a:pPr marL="0" indent="0">
              <a:buNone/>
            </a:pPr>
            <a:endParaRPr lang="en-US" dirty="0"/>
          </a:p>
        </p:txBody>
      </p:sp>
      <p:sp>
        <p:nvSpPr>
          <p:cNvPr id="4" name="TextBox 3"/>
          <p:cNvSpPr txBox="1"/>
          <p:nvPr/>
        </p:nvSpPr>
        <p:spPr>
          <a:xfrm>
            <a:off x="993531" y="5583115"/>
            <a:ext cx="10665069" cy="369332"/>
          </a:xfrm>
          <a:prstGeom prst="rect">
            <a:avLst/>
          </a:prstGeom>
          <a:noFill/>
        </p:spPr>
        <p:txBody>
          <a:bodyPr wrap="square" rtlCol="0">
            <a:spAutoFit/>
          </a:bodyPr>
          <a:lstStyle/>
          <a:p>
            <a:r>
              <a:rPr lang="en-US" dirty="0"/>
              <a:t>Information above from DDS website : https://www.mass.gov/orgs/department-of-developmental-services</a:t>
            </a:r>
          </a:p>
        </p:txBody>
      </p:sp>
    </p:spTree>
    <p:extLst>
      <p:ext uri="{BB962C8B-B14F-4D97-AF65-F5344CB8AC3E}">
        <p14:creationId xmlns:p14="http://schemas.microsoft.com/office/powerpoint/2010/main" val="992377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318E6-F387-84EC-3050-ED0ECC4DED3F}"/>
              </a:ext>
            </a:extLst>
          </p:cNvPr>
          <p:cNvSpPr>
            <a:spLocks noGrp="1"/>
          </p:cNvSpPr>
          <p:nvPr>
            <p:ph type="title"/>
          </p:nvPr>
        </p:nvSpPr>
        <p:spPr/>
        <p:txBody>
          <a:bodyPr/>
          <a:lstStyle/>
          <a:p>
            <a:pPr algn="ctr"/>
            <a:r>
              <a:rPr lang="en-US" dirty="0"/>
              <a:t>Services</a:t>
            </a:r>
          </a:p>
        </p:txBody>
      </p:sp>
      <p:sp>
        <p:nvSpPr>
          <p:cNvPr id="3" name="Content Placeholder 2">
            <a:extLst>
              <a:ext uri="{FF2B5EF4-FFF2-40B4-BE49-F238E27FC236}">
                <a16:creationId xmlns:a16="http://schemas.microsoft.com/office/drawing/2014/main" id="{4DEF1B7A-9D7A-41A4-6A60-543809D77694}"/>
              </a:ext>
            </a:extLst>
          </p:cNvPr>
          <p:cNvSpPr>
            <a:spLocks noGrp="1"/>
          </p:cNvSpPr>
          <p:nvPr>
            <p:ph idx="1"/>
          </p:nvPr>
        </p:nvSpPr>
        <p:spPr/>
        <p:txBody>
          <a:bodyPr>
            <a:normAutofit fontScale="85000" lnSpcReduction="10000"/>
          </a:bodyPr>
          <a:lstStyle/>
          <a:p>
            <a:r>
              <a:rPr lang="en-US" dirty="0"/>
              <a:t>Services are voluntary </a:t>
            </a:r>
          </a:p>
          <a:p>
            <a:r>
              <a:rPr lang="en-US" dirty="0"/>
              <a:t>Family supports- Many of the population served continue to live at home with family</a:t>
            </a:r>
          </a:p>
          <a:p>
            <a:r>
              <a:rPr lang="en-US" dirty="0"/>
              <a:t>Independent/Outreach supports- People served who live in own residence- Apartments, homes and those who choose homelessness</a:t>
            </a:r>
          </a:p>
          <a:p>
            <a:r>
              <a:rPr lang="en-US" dirty="0"/>
              <a:t>Residential Services- Group Home Living, Shared Living, Adult Family Care</a:t>
            </a:r>
          </a:p>
          <a:p>
            <a:r>
              <a:rPr lang="en-US" dirty="0"/>
              <a:t>Self-Directed Services</a:t>
            </a:r>
          </a:p>
          <a:p>
            <a:r>
              <a:rPr lang="en-US" dirty="0"/>
              <a:t>Day Programming- Day Habilitation, Community Based Day supports, Work/Employment Programs</a:t>
            </a:r>
          </a:p>
          <a:p>
            <a:r>
              <a:rPr lang="en-US" dirty="0"/>
              <a:t>Technology Supports</a:t>
            </a:r>
          </a:p>
        </p:txBody>
      </p:sp>
    </p:spTree>
    <p:extLst>
      <p:ext uri="{BB962C8B-B14F-4D97-AF65-F5344CB8AC3E}">
        <p14:creationId xmlns:p14="http://schemas.microsoft.com/office/powerpoint/2010/main" val="402974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Differences in populations served</a:t>
            </a:r>
          </a:p>
        </p:txBody>
      </p:sp>
      <p:sp>
        <p:nvSpPr>
          <p:cNvPr id="3" name="Content Placeholder 2"/>
          <p:cNvSpPr>
            <a:spLocks noGrp="1"/>
          </p:cNvSpPr>
          <p:nvPr>
            <p:ph idx="1"/>
          </p:nvPr>
        </p:nvSpPr>
        <p:spPr/>
        <p:txBody>
          <a:bodyPr>
            <a:normAutofit fontScale="92500" lnSpcReduction="10000"/>
          </a:bodyPr>
          <a:lstStyle/>
          <a:p>
            <a:r>
              <a:rPr lang="en-US" dirty="0"/>
              <a:t>Processing difficulties: Frontal lobe function- Executive functioning difficulties</a:t>
            </a:r>
          </a:p>
          <a:p>
            <a:r>
              <a:rPr lang="en-US" dirty="0"/>
              <a:t>Intellectual/Developmental and Brain Injury differences</a:t>
            </a:r>
          </a:p>
          <a:p>
            <a:r>
              <a:rPr lang="en-US" dirty="0"/>
              <a:t>Autism Spectrum </a:t>
            </a:r>
          </a:p>
          <a:p>
            <a:r>
              <a:rPr lang="en-US" dirty="0"/>
              <a:t>Differences in service models offered to populations served</a:t>
            </a:r>
          </a:p>
          <a:p>
            <a:r>
              <a:rPr lang="en-US" dirty="0"/>
              <a:t> Intersection of disability-mental health-substance abuse</a:t>
            </a:r>
          </a:p>
          <a:p>
            <a:pPr lvl="1"/>
            <a:r>
              <a:rPr lang="en-US" dirty="0"/>
              <a:t>Co-occurring illnesses</a:t>
            </a:r>
          </a:p>
          <a:p>
            <a:r>
              <a:rPr lang="en-US" dirty="0"/>
              <a:t>Guardianship/Legally Competent Person</a:t>
            </a:r>
          </a:p>
          <a:p>
            <a:r>
              <a:rPr lang="en-US" dirty="0"/>
              <a:t>Service limitations</a:t>
            </a:r>
          </a:p>
          <a:p>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647820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Things to be mindful of:</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Someone's disability may not be visible. Diagnoses like ASD, Deafness or hard of hearing, processing disorders, etc. are not visible to the eye.</a:t>
            </a:r>
          </a:p>
          <a:p>
            <a:pPr lvl="1"/>
            <a:r>
              <a:rPr lang="en-US" dirty="0"/>
              <a:t>Someone diagnosed with echolalia will repeat the things that have been said to them. This may be interpreted as offensive or noncompliant</a:t>
            </a:r>
          </a:p>
          <a:p>
            <a:pPr lvl="1"/>
            <a:r>
              <a:rPr lang="en-US" dirty="0"/>
              <a:t>Executive functioning impairment. Not always “in control” because of damage to the brain in some way</a:t>
            </a:r>
          </a:p>
          <a:p>
            <a:pPr lvl="1"/>
            <a:r>
              <a:rPr lang="en-US" dirty="0"/>
              <a:t>Non-verbal communication- ASL,  Augmented devices- cell phones, tablets, boards</a:t>
            </a:r>
          </a:p>
          <a:p>
            <a:r>
              <a:rPr lang="en-US" dirty="0"/>
              <a:t>Some physical disabilities may limit someone's movement and may not be able to do what other bodies can. </a:t>
            </a:r>
          </a:p>
          <a:p>
            <a:pPr lvl="1"/>
            <a:r>
              <a:rPr lang="en-US" dirty="0"/>
              <a:t>Cerebral Palsy, past surgical interventions, developmental challenges</a:t>
            </a:r>
          </a:p>
          <a:p>
            <a:r>
              <a:rPr lang="en-US" dirty="0"/>
              <a:t>Brain Injuries vary and can have different symptoms presented. </a:t>
            </a:r>
          </a:p>
          <a:p>
            <a:pPr lvl="1"/>
            <a:r>
              <a:rPr lang="en-US" dirty="0"/>
              <a:t>Processing deficits, physical changes, autonomic issues</a:t>
            </a:r>
          </a:p>
          <a:p>
            <a:pPr lvl="1"/>
            <a:endParaRPr lang="en-US" dirty="0"/>
          </a:p>
        </p:txBody>
      </p:sp>
    </p:spTree>
    <p:extLst>
      <p:ext uri="{BB962C8B-B14F-4D97-AF65-F5344CB8AC3E}">
        <p14:creationId xmlns:p14="http://schemas.microsoft.com/office/powerpoint/2010/main" val="1270849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47301-6B53-A35E-4E2E-38B421DEEC00}"/>
              </a:ext>
            </a:extLst>
          </p:cNvPr>
          <p:cNvSpPr>
            <a:spLocks noGrp="1"/>
          </p:cNvSpPr>
          <p:nvPr>
            <p:ph type="title"/>
          </p:nvPr>
        </p:nvSpPr>
        <p:spPr/>
        <p:txBody>
          <a:bodyPr/>
          <a:lstStyle/>
          <a:p>
            <a:pPr algn="ctr"/>
            <a:r>
              <a:rPr lang="en-US" dirty="0"/>
              <a:t>Things to be mindful of</a:t>
            </a:r>
          </a:p>
        </p:txBody>
      </p:sp>
      <p:sp>
        <p:nvSpPr>
          <p:cNvPr id="3" name="Content Placeholder 2">
            <a:extLst>
              <a:ext uri="{FF2B5EF4-FFF2-40B4-BE49-F238E27FC236}">
                <a16:creationId xmlns:a16="http://schemas.microsoft.com/office/drawing/2014/main" id="{5D428310-F502-C392-414F-5A6DCBDD2A6C}"/>
              </a:ext>
            </a:extLst>
          </p:cNvPr>
          <p:cNvSpPr>
            <a:spLocks noGrp="1"/>
          </p:cNvSpPr>
          <p:nvPr>
            <p:ph idx="1"/>
          </p:nvPr>
        </p:nvSpPr>
        <p:spPr/>
        <p:txBody>
          <a:bodyPr>
            <a:normAutofit lnSpcReduction="10000"/>
          </a:bodyPr>
          <a:lstStyle/>
          <a:p>
            <a:r>
              <a:rPr lang="en-US" dirty="0"/>
              <a:t>Autism- Wide range of abilities. </a:t>
            </a:r>
          </a:p>
          <a:p>
            <a:pPr lvl="1"/>
            <a:r>
              <a:rPr lang="en-US" dirty="0"/>
              <a:t>People with autism may feel higher anxiety when interacting. Some folks may carry a laminated card divulging their diagnosis. </a:t>
            </a:r>
          </a:p>
          <a:p>
            <a:pPr lvl="1"/>
            <a:r>
              <a:rPr lang="en-US" dirty="0"/>
              <a:t>It’s important to be clear and calm when giving instructions(one direction at a time)</a:t>
            </a:r>
          </a:p>
          <a:p>
            <a:r>
              <a:rPr lang="en-US" dirty="0"/>
              <a:t>Escalation of a situation- recognition that if police are involved the situation has reached a difficult level</a:t>
            </a:r>
          </a:p>
          <a:p>
            <a:r>
              <a:rPr lang="en-US" dirty="0"/>
              <a:t>Working with other professionals involved- looking for cues</a:t>
            </a:r>
          </a:p>
          <a:p>
            <a:pPr lvl="1"/>
            <a:r>
              <a:rPr lang="en-US" dirty="0"/>
              <a:t>Staff that work with the person</a:t>
            </a:r>
          </a:p>
          <a:p>
            <a:pPr lvl="1"/>
            <a:r>
              <a:rPr lang="en-US" dirty="0"/>
              <a:t>Centers for Behavioral Health Centers/ Crisis Centers</a:t>
            </a:r>
          </a:p>
          <a:p>
            <a:endParaRPr lang="en-US" dirty="0"/>
          </a:p>
        </p:txBody>
      </p:sp>
    </p:spTree>
    <p:extLst>
      <p:ext uri="{BB962C8B-B14F-4D97-AF65-F5344CB8AC3E}">
        <p14:creationId xmlns:p14="http://schemas.microsoft.com/office/powerpoint/2010/main" val="2693655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Resources for assistance</a:t>
            </a:r>
          </a:p>
        </p:txBody>
      </p:sp>
      <p:sp>
        <p:nvSpPr>
          <p:cNvPr id="3" name="Content Placeholder 2"/>
          <p:cNvSpPr>
            <a:spLocks noGrp="1"/>
          </p:cNvSpPr>
          <p:nvPr>
            <p:ph idx="1"/>
          </p:nvPr>
        </p:nvSpPr>
        <p:spPr/>
        <p:txBody>
          <a:bodyPr/>
          <a:lstStyle/>
          <a:p>
            <a:pPr marL="0" indent="0">
              <a:buNone/>
            </a:pPr>
            <a:r>
              <a:rPr lang="en-US" dirty="0"/>
              <a:t>Berkshire Area Office- 333 East St. Pittsfield MA 01201</a:t>
            </a:r>
          </a:p>
          <a:p>
            <a:pPr marL="0" indent="0">
              <a:buNone/>
            </a:pPr>
            <a:r>
              <a:rPr lang="en-US" dirty="0"/>
              <a:t>	Area Director- Melissa Guyer 413-447-7381  </a:t>
            </a:r>
            <a:r>
              <a:rPr lang="en-US" dirty="0" err="1"/>
              <a:t>ext</a:t>
            </a:r>
            <a:r>
              <a:rPr lang="en-US"/>
              <a:t>: 226</a:t>
            </a:r>
            <a:endParaRPr lang="en-US" dirty="0"/>
          </a:p>
          <a:p>
            <a:pPr marL="0" indent="0">
              <a:buNone/>
            </a:pPr>
            <a:r>
              <a:rPr lang="en-US" dirty="0"/>
              <a:t>Central West Eligibility Department: 140 High St, Suite 30, Springfield MA 01105</a:t>
            </a:r>
          </a:p>
          <a:p>
            <a:pPr marL="0" indent="0">
              <a:buNone/>
            </a:pPr>
            <a:r>
              <a:rPr lang="en-US" dirty="0"/>
              <a:t>				Phone number: 413205-0940</a:t>
            </a:r>
          </a:p>
          <a:p>
            <a:pPr marL="0" indent="0">
              <a:buNone/>
            </a:pPr>
            <a:r>
              <a:rPr lang="en-US" dirty="0"/>
              <a:t>Central West Risk Manager: Adam Holst, 140 High St., Suite 30, Springfield MA 01105</a:t>
            </a:r>
          </a:p>
          <a:p>
            <a:pPr marL="0" indent="0">
              <a:buNone/>
            </a:pPr>
            <a:r>
              <a:rPr lang="en-US" dirty="0"/>
              <a:t>			Phone number: 413-544-4674</a:t>
            </a:r>
          </a:p>
        </p:txBody>
      </p:sp>
    </p:spTree>
    <p:extLst>
      <p:ext uri="{BB962C8B-B14F-4D97-AF65-F5344CB8AC3E}">
        <p14:creationId xmlns:p14="http://schemas.microsoft.com/office/powerpoint/2010/main" val="83241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More resources</a:t>
            </a:r>
          </a:p>
        </p:txBody>
      </p:sp>
      <p:sp>
        <p:nvSpPr>
          <p:cNvPr id="3" name="Content Placeholder 2"/>
          <p:cNvSpPr>
            <a:spLocks noGrp="1"/>
          </p:cNvSpPr>
          <p:nvPr>
            <p:ph idx="1"/>
          </p:nvPr>
        </p:nvSpPr>
        <p:spPr/>
        <p:txBody>
          <a:bodyPr>
            <a:normAutofit lnSpcReduction="10000"/>
          </a:bodyPr>
          <a:lstStyle/>
          <a:p>
            <a:r>
              <a:rPr lang="en-US" dirty="0"/>
              <a:t>Brain Injury Association of Massachusetts(BIAMA): </a:t>
            </a:r>
            <a:r>
              <a:rPr lang="en-US" dirty="0">
                <a:hlinkClick r:id="rId2"/>
              </a:rPr>
              <a:t>http://www.biama.org/</a:t>
            </a:r>
            <a:endParaRPr lang="en-US" dirty="0"/>
          </a:p>
          <a:p>
            <a:r>
              <a:rPr lang="en-US" dirty="0"/>
              <a:t>Department of Developmental Services(DDS): </a:t>
            </a:r>
            <a:r>
              <a:rPr lang="en-US" dirty="0">
                <a:hlinkClick r:id="rId3"/>
              </a:rPr>
              <a:t>https://www.mass.gov/orgs/department-of-developmental-services</a:t>
            </a:r>
            <a:endParaRPr lang="en-US" dirty="0"/>
          </a:p>
          <a:p>
            <a:r>
              <a:rPr lang="en-US" dirty="0"/>
              <a:t>State Head Injury Program(SHIP): </a:t>
            </a:r>
            <a:r>
              <a:rPr lang="en-US" dirty="0">
                <a:hlinkClick r:id="rId4"/>
              </a:rPr>
              <a:t>https://www.mass.gov/service-details/statewide-head-injury-program-ship</a:t>
            </a:r>
            <a:endParaRPr lang="en-US" dirty="0"/>
          </a:p>
          <a:p>
            <a:r>
              <a:rPr lang="en-US" dirty="0"/>
              <a:t>MASS Advocates Standing Strong (self advocacy group): </a:t>
            </a:r>
            <a:r>
              <a:rPr lang="en-US" dirty="0">
                <a:hlinkClick r:id="rId5"/>
              </a:rPr>
              <a:t>https://www.wearemass.org/</a:t>
            </a:r>
            <a:endParaRPr lang="en-US" dirty="0"/>
          </a:p>
          <a:p>
            <a:r>
              <a:rPr lang="en-US" dirty="0"/>
              <a:t>Autism Resources: </a:t>
            </a:r>
            <a:r>
              <a:rPr lang="en-US" dirty="0">
                <a:hlinkClick r:id="rId6"/>
              </a:rPr>
              <a:t>https://www.autismspeaks.org/</a:t>
            </a:r>
            <a:endParaRPr lang="en-US" dirty="0"/>
          </a:p>
          <a:p>
            <a:r>
              <a:rPr lang="en-US" dirty="0"/>
              <a:t>Infor on CBHC/Crisis: </a:t>
            </a:r>
            <a:r>
              <a:rPr lang="en-US" dirty="0">
                <a:hlinkClick r:id="rId7"/>
              </a:rPr>
              <a:t>https://www.mass.gov/community-behavioral-health-centers</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215785439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575</TotalTime>
  <Words>635</Words>
  <Application>Microsoft Office PowerPoint</Application>
  <PresentationFormat>Widescreen</PresentationFormat>
  <Paragraphs>59</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Gill Sans MT</vt:lpstr>
      <vt:lpstr>Gallery</vt:lpstr>
      <vt:lpstr>  Department of Developmental Services (DDS)  </vt:lpstr>
      <vt:lpstr>Intellectual and Developmental disabilities</vt:lpstr>
      <vt:lpstr>Services</vt:lpstr>
      <vt:lpstr>Differences in populations served</vt:lpstr>
      <vt:lpstr>Things to be mindful of: </vt:lpstr>
      <vt:lpstr>Things to be mindful of</vt:lpstr>
      <vt:lpstr>Resources for assistance</vt:lpstr>
      <vt:lpstr>More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Developmental Services (DDS)</dc:title>
  <dc:creator>Holst, Adam (DDS)</dc:creator>
  <cp:lastModifiedBy>Holst, Adam (DDS)</cp:lastModifiedBy>
  <cp:revision>15</cp:revision>
  <dcterms:created xsi:type="dcterms:W3CDTF">2021-09-20T18:13:34Z</dcterms:created>
  <dcterms:modified xsi:type="dcterms:W3CDTF">2024-01-05T16:40:00Z</dcterms:modified>
</cp:coreProperties>
</file>